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29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414" y="114"/>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487;&#12473;&#12463;&#12488;&#12483;&#12503;\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Sheet1!$B$4:$B$16</c:f>
              <c:numCache>
                <c:formatCode>0_);[Red]\(0\)</c:formatCode>
                <c:ptCount val="13"/>
                <c:pt idx="0">
                  <c:v>6</c:v>
                </c:pt>
                <c:pt idx="1">
                  <c:v>7</c:v>
                </c:pt>
                <c:pt idx="2">
                  <c:v>16</c:v>
                </c:pt>
                <c:pt idx="3">
                  <c:v>44</c:v>
                </c:pt>
                <c:pt idx="4">
                  <c:v>51</c:v>
                </c:pt>
                <c:pt idx="5">
                  <c:v>57</c:v>
                </c:pt>
                <c:pt idx="6">
                  <c:v>61</c:v>
                </c:pt>
                <c:pt idx="7">
                  <c:v>65</c:v>
                </c:pt>
                <c:pt idx="8">
                  <c:v>68</c:v>
                </c:pt>
                <c:pt idx="9">
                  <c:v>74</c:v>
                </c:pt>
                <c:pt idx="10">
                  <c:v>78</c:v>
                </c:pt>
                <c:pt idx="11">
                  <c:v>83</c:v>
                </c:pt>
                <c:pt idx="12">
                  <c:v>87</c:v>
                </c:pt>
              </c:numCache>
            </c:numRef>
          </c:xVal>
          <c:yVal>
            <c:numRef>
              <c:f>Sheet1!$C$4:$C$16</c:f>
              <c:numCache>
                <c:formatCode>General</c:formatCode>
                <c:ptCount val="13"/>
                <c:pt idx="0">
                  <c:v>14</c:v>
                </c:pt>
                <c:pt idx="1">
                  <c:v>22</c:v>
                </c:pt>
                <c:pt idx="2">
                  <c:v>34</c:v>
                </c:pt>
                <c:pt idx="3">
                  <c:v>75</c:v>
                </c:pt>
                <c:pt idx="4">
                  <c:v>90</c:v>
                </c:pt>
                <c:pt idx="5">
                  <c:v>98</c:v>
                </c:pt>
                <c:pt idx="6">
                  <c:v>109</c:v>
                </c:pt>
                <c:pt idx="7">
                  <c:v>129</c:v>
                </c:pt>
                <c:pt idx="8">
                  <c:v>134</c:v>
                </c:pt>
                <c:pt idx="9">
                  <c:v>142</c:v>
                </c:pt>
                <c:pt idx="10">
                  <c:v>154</c:v>
                </c:pt>
                <c:pt idx="11">
                  <c:v>159</c:v>
                </c:pt>
                <c:pt idx="12">
                  <c:v>166</c:v>
                </c:pt>
              </c:numCache>
            </c:numRef>
          </c:yVal>
          <c:smooth val="0"/>
          <c:extLst>
            <c:ext xmlns:c16="http://schemas.microsoft.com/office/drawing/2014/chart" uri="{C3380CC4-5D6E-409C-BE32-E72D297353CC}">
              <c16:uniqueId val="{00000001-4AD1-41B5-BB53-B2D826A4263E}"/>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2019/9/11</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9</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5134739" cy="369332"/>
          </a:xfrm>
          <a:prstGeom prst="rect">
            <a:avLst/>
          </a:prstGeom>
          <a:noFill/>
        </p:spPr>
        <p:txBody>
          <a:bodyPr wrap="none" rtlCol="0">
            <a:spAutoFit/>
          </a:bodyPr>
          <a:lstStyle/>
          <a:p>
            <a:r>
              <a:rPr kumimoji="1" lang="en-US" altLang="ja-JP" sz="1800" dirty="0"/>
              <a:t>Governing Board 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7" name="グラフ 6">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486458301"/>
              </p:ext>
            </p:extLst>
          </p:nvPr>
        </p:nvGraphicFramePr>
        <p:xfrm>
          <a:off x="1373981" y="1340768"/>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1524000"/>
            <a:ext cx="2422458" cy="338554"/>
          </a:xfrm>
          <a:prstGeom prst="rect">
            <a:avLst/>
          </a:prstGeom>
          <a:noFill/>
        </p:spPr>
        <p:txBody>
          <a:bodyPr wrap="none" rtlCol="0">
            <a:spAutoFit/>
          </a:bodyPr>
          <a:lstStyle/>
          <a:p>
            <a:r>
              <a:rPr kumimoji="1" lang="en-US" altLang="ja-JP" sz="1600" dirty="0">
                <a:latin typeface="+mn-ea"/>
                <a:ea typeface="+mn-ea"/>
              </a:rPr>
              <a:t>8</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166</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450166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高負荷にならないように、最低限の情報として定義する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t>SPDX</a:t>
            </a:r>
            <a:r>
              <a:rPr lang="ja-JP" altLang="en-US" sz="1800" dirty="0"/>
              <a:t>コミュニティとの連携が進展 </a:t>
            </a:r>
            <a:r>
              <a:rPr lang="en-US" altLang="ja-JP" sz="1800" dirty="0"/>
              <a:t>:  SPDX Lite</a:t>
            </a:r>
            <a:r>
              <a:rPr lang="ja-JP" altLang="en-US" sz="1800" dirty="0"/>
              <a:t>定義、ガイドライン議論</a:t>
            </a: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853971" y="2703493"/>
            <a:ext cx="6416514" cy="3650141"/>
            <a:chOff x="684136" y="2090831"/>
            <a:chExt cx="7471159" cy="4250093"/>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1670228" y="4180080"/>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1755883" y="4532713"/>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1858224" y="4885348"/>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2" y="2344861"/>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19"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2"/>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7"/>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684136" y="2090831"/>
              <a:ext cx="1415165" cy="286691"/>
            </a:xfrm>
            <a:prstGeom prst="rect">
              <a:avLst/>
            </a:prstGeom>
            <a:solidFill>
              <a:schemeClr val="bg1"/>
            </a:solidFill>
          </p:spPr>
          <p:txBody>
            <a:bodyPr wrap="none" rtlCol="0">
              <a:spAutoFit/>
            </a:bodyPr>
            <a:lstStyle/>
            <a:p>
              <a:r>
                <a:rPr kumimoji="1" lang="en-US" altLang="ja-JP" sz="1000" dirty="0"/>
                <a:t>SPDX Community</a:t>
              </a:r>
              <a:endParaRPr kumimoji="1" lang="ja-JP" altLang="en-US" sz="1000" dirty="0"/>
            </a:p>
          </p:txBody>
        </p:sp>
      </p:grpSp>
      <p:sp>
        <p:nvSpPr>
          <p:cNvPr id="59" name="吹き出し: 四角形 58">
            <a:extLst>
              <a:ext uri="{FF2B5EF4-FFF2-40B4-BE49-F238E27FC236}">
                <a16:creationId xmlns:a16="http://schemas.microsoft.com/office/drawing/2014/main" id="{19A7AF7F-F41A-4310-9D33-A73DDBE923B8}"/>
              </a:ext>
            </a:extLst>
          </p:cNvPr>
          <p:cNvSpPr/>
          <p:nvPr/>
        </p:nvSpPr>
        <p:spPr>
          <a:xfrm>
            <a:off x="614430" y="4764352"/>
            <a:ext cx="2665162" cy="1775913"/>
          </a:xfrm>
          <a:prstGeom prst="wedgeRectCallout">
            <a:avLst>
              <a:gd name="adj1" fmla="val 83380"/>
              <a:gd name="adj2" fmla="val -8595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初版レビュー中、目次案を</a:t>
            </a:r>
            <a:r>
              <a:rPr kumimoji="1" lang="en-US" altLang="ja-JP" dirty="0">
                <a:solidFill>
                  <a:schemeClr val="tx1"/>
                </a:solidFill>
              </a:rPr>
              <a:t>SPDX Community</a:t>
            </a:r>
            <a:r>
              <a:rPr kumimoji="1" lang="ja-JP" altLang="en-US" dirty="0">
                <a:solidFill>
                  <a:schemeClr val="tx1"/>
                </a:solidFill>
              </a:rPr>
              <a:t>に提示</a:t>
            </a:r>
          </a:p>
        </p:txBody>
      </p:sp>
      <p:sp>
        <p:nvSpPr>
          <p:cNvPr id="60" name="吹き出し: 四角形 59">
            <a:extLst>
              <a:ext uri="{FF2B5EF4-FFF2-40B4-BE49-F238E27FC236}">
                <a16:creationId xmlns:a16="http://schemas.microsoft.com/office/drawing/2014/main" id="{D1B1A220-4719-4FDA-B4EC-2B728177C51A}"/>
              </a:ext>
            </a:extLst>
          </p:cNvPr>
          <p:cNvSpPr/>
          <p:nvPr/>
        </p:nvSpPr>
        <p:spPr>
          <a:xfrm>
            <a:off x="485617" y="2752992"/>
            <a:ext cx="2355591" cy="1896989"/>
          </a:xfrm>
          <a:prstGeom prst="wedgeRectCallout">
            <a:avLst>
              <a:gd name="adj1" fmla="val 116744"/>
              <a:gd name="adj2" fmla="val 1638"/>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r>
              <a:rPr kumimoji="1" lang="en-US" altLang="ja-JP" dirty="0">
                <a:solidFill>
                  <a:schemeClr val="tx1"/>
                </a:solidFill>
              </a:rPr>
              <a:t>SPDX</a:t>
            </a:r>
            <a:r>
              <a:rPr kumimoji="1" lang="ja-JP" altLang="en-US" dirty="0">
                <a:solidFill>
                  <a:schemeClr val="tx1"/>
                </a:solidFill>
              </a:rPr>
              <a:t>定義への組み入れを実現</a:t>
            </a: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Tree>
    <p:extLst>
      <p:ext uri="{BB962C8B-B14F-4D97-AF65-F5344CB8AC3E}">
        <p14:creationId xmlns:p14="http://schemas.microsoft.com/office/powerpoint/2010/main" val="240700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19</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1491</Words>
  <Application>Microsoft Office PowerPoint</Application>
  <PresentationFormat>A4 210 x 297 mm</PresentationFormat>
  <Paragraphs>346</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Roboto Condensed</vt:lpstr>
      <vt:lpstr>Segoe UI Symbol</vt:lpstr>
      <vt:lpstr>Wingdings</vt:lpstr>
      <vt:lpstr>Meiryo UI</vt:lpstr>
      <vt:lpstr>メイリオ</vt:lpstr>
      <vt:lpstr>ＭＳ Ｐゴシック</vt:lpstr>
      <vt:lpstr>Calibri</vt:lpstr>
      <vt:lpstr>Roboto</vt:lpstr>
      <vt:lpstr>segoe ui</vt:lpstr>
      <vt:lpstr>segoe ui</vt:lpstr>
      <vt:lpstr>HG丸ｺﾞｼｯｸM-PRO</vt:lpstr>
      <vt:lpstr>Tahoma</vt:lpstr>
      <vt:lpstr>Arial</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2019-09-11T03:34:15Z</dcterms:modified>
  <cp:category/>
</cp:coreProperties>
</file>